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59" r:id="rId5"/>
    <p:sldId id="261" r:id="rId6"/>
    <p:sldId id="27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7" d="100"/>
          <a:sy n="67" d="100"/>
        </p:scale>
        <p:origin x="-612" y="-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8B86A-68D8-4D6D-8CA1-3CC221A37C2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61DD-623B-49E4-8753-9A3FD074B6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7006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8B86A-68D8-4D6D-8CA1-3CC221A37C2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61DD-623B-49E4-8753-9A3FD074B6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4232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8B86A-68D8-4D6D-8CA1-3CC221A37C2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61DD-623B-49E4-8753-9A3FD074B6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66488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8B86A-68D8-4D6D-8CA1-3CC221A37C2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61DD-623B-49E4-8753-9A3FD074B6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6693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8B86A-68D8-4D6D-8CA1-3CC221A37C2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61DD-623B-49E4-8753-9A3FD074B6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46362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8B86A-68D8-4D6D-8CA1-3CC221A37C2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61DD-623B-49E4-8753-9A3FD074B6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87676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8B86A-68D8-4D6D-8CA1-3CC221A37C2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61DD-623B-49E4-8753-9A3FD074B6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723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8B86A-68D8-4D6D-8CA1-3CC221A37C2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61DD-623B-49E4-8753-9A3FD074B6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61591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8B86A-68D8-4D6D-8CA1-3CC221A37C2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61DD-623B-49E4-8753-9A3FD074B6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1083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8B86A-68D8-4D6D-8CA1-3CC221A37C2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61DD-623B-49E4-8753-9A3FD074B6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69541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8B86A-68D8-4D6D-8CA1-3CC221A37C2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61DD-623B-49E4-8753-9A3FD074B6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7746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8B86A-68D8-4D6D-8CA1-3CC221A37C2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A61DD-623B-49E4-8753-9A3FD074B6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78046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моя работа\01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15416"/>
            <a:ext cx="9564555" cy="71734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772400" cy="1470025"/>
          </a:xfrm>
        </p:spPr>
        <p:txBody>
          <a:bodyPr/>
          <a:lstStyle/>
          <a:p>
            <a:r>
              <a:rPr lang="ru-RU" dirty="0" err="1" smtClean="0"/>
              <a:t>Биарсланова</a:t>
            </a:r>
            <a:r>
              <a:rPr lang="ru-RU" dirty="0" smtClean="0"/>
              <a:t> </a:t>
            </a:r>
            <a:r>
              <a:rPr lang="ru-RU" dirty="0" err="1" smtClean="0"/>
              <a:t>Сагират</a:t>
            </a:r>
            <a:r>
              <a:rPr lang="ru-RU" dirty="0" smtClean="0"/>
              <a:t> Магомедовна.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556792"/>
            <a:ext cx="4248472" cy="4392488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1800" b="1" i="0" dirty="0" smtClean="0">
                <a:solidFill>
                  <a:srgbClr val="000000"/>
                </a:solidFill>
                <a:effectLst/>
                <a:latin typeface="Arial"/>
              </a:rPr>
              <a:t>Образование: </a:t>
            </a:r>
            <a:r>
              <a:rPr lang="ru-RU" sz="1800" i="0" dirty="0" smtClean="0">
                <a:solidFill>
                  <a:srgbClr val="000000"/>
                </a:solidFill>
                <a:effectLst/>
                <a:latin typeface="Arial"/>
              </a:rPr>
              <a:t>Высшее. «Дагестанский государственный педагогический  университет» по специальности учитель географии и </a:t>
            </a:r>
          </a:p>
          <a:p>
            <a:pPr algn="l"/>
            <a:r>
              <a:rPr lang="ru-RU" sz="1800" dirty="0" smtClean="0">
                <a:solidFill>
                  <a:srgbClr val="000000"/>
                </a:solidFill>
                <a:latin typeface="Arial"/>
              </a:rPr>
              <a:t>экологии.</a:t>
            </a:r>
          </a:p>
          <a:p>
            <a:pPr algn="l"/>
            <a:r>
              <a:rPr lang="ru-RU" sz="1800" dirty="0" smtClean="0">
                <a:solidFill>
                  <a:srgbClr val="000000"/>
                </a:solidFill>
                <a:latin typeface="Arial"/>
              </a:rPr>
              <a:t>В 2018 г. Прошла профессиональную переподготовку. Государственном бюджетном образовательном учреждении дополнительного профессионального образования «Дагестанский институт развития образования».</a:t>
            </a:r>
          </a:p>
          <a:p>
            <a:pPr algn="l"/>
            <a:r>
              <a:rPr lang="ru-RU" sz="1800" b="1" i="0" dirty="0" smtClean="0">
                <a:solidFill>
                  <a:srgbClr val="000000"/>
                </a:solidFill>
                <a:effectLst/>
                <a:latin typeface="Arial"/>
              </a:rPr>
              <a:t>Педагогический </a:t>
            </a:r>
            <a:r>
              <a:rPr lang="ru-RU" sz="1800" b="1" i="0" dirty="0" smtClean="0">
                <a:solidFill>
                  <a:srgbClr val="000000"/>
                </a:solidFill>
                <a:effectLst/>
                <a:latin typeface="Arial"/>
              </a:rPr>
              <a:t>стаж в </a:t>
            </a:r>
            <a:r>
              <a:rPr lang="ru-RU" sz="1800" b="1" i="0" smtClean="0">
                <a:solidFill>
                  <a:srgbClr val="000000"/>
                </a:solidFill>
                <a:effectLst/>
                <a:latin typeface="Arial"/>
              </a:rPr>
              <a:t>детском саду</a:t>
            </a:r>
            <a:r>
              <a:rPr lang="ru-RU" sz="1800" b="0" i="0" smtClean="0">
                <a:solidFill>
                  <a:srgbClr val="000000"/>
                </a:solidFill>
                <a:effectLst/>
                <a:latin typeface="Arial"/>
              </a:rPr>
              <a:t>:</a:t>
            </a:r>
            <a:r>
              <a:rPr lang="ru-RU" sz="1800" b="1" i="0" smtClean="0">
                <a:solidFill>
                  <a:srgbClr val="000000"/>
                </a:solidFill>
                <a:effectLst/>
                <a:latin typeface="Arial"/>
              </a:rPr>
              <a:t>: </a:t>
            </a:r>
            <a:r>
              <a:rPr lang="ru-RU" sz="1800" dirty="0" smtClean="0">
                <a:solidFill>
                  <a:srgbClr val="000000"/>
                </a:solidFill>
                <a:latin typeface="Arial"/>
              </a:rPr>
              <a:t>8лет</a:t>
            </a:r>
            <a:endParaRPr lang="ru-RU" sz="1800" b="0" i="0" dirty="0" smtClean="0">
              <a:solidFill>
                <a:srgbClr val="000000"/>
              </a:solidFill>
              <a:effectLst/>
              <a:latin typeface="Arial"/>
            </a:endParaRPr>
          </a:p>
          <a:p>
            <a:pPr algn="l"/>
            <a:r>
              <a:rPr lang="ru-RU" sz="1800" b="1" i="0" dirty="0" smtClean="0">
                <a:solidFill>
                  <a:srgbClr val="000000"/>
                </a:solidFill>
                <a:effectLst/>
                <a:latin typeface="Arial"/>
              </a:rPr>
              <a:t>Должность: </a:t>
            </a:r>
            <a:r>
              <a:rPr lang="ru-RU" sz="1800" b="0" i="0" dirty="0" smtClean="0">
                <a:solidFill>
                  <a:srgbClr val="000000"/>
                </a:solidFill>
                <a:effectLst/>
                <a:latin typeface="Arial"/>
              </a:rPr>
              <a:t>воспитатель </a:t>
            </a:r>
          </a:p>
          <a:p>
            <a:pPr algn="l"/>
            <a:r>
              <a:rPr lang="ru-RU" sz="1800" b="1" i="0" dirty="0" smtClean="0">
                <a:solidFill>
                  <a:srgbClr val="000000"/>
                </a:solidFill>
                <a:effectLst/>
                <a:latin typeface="Arial"/>
              </a:rPr>
              <a:t>Электронный адрес:</a:t>
            </a:r>
          </a:p>
          <a:p>
            <a:pPr algn="l"/>
            <a:r>
              <a:rPr lang="en-US" sz="1800" dirty="0" smtClean="0">
                <a:solidFill>
                  <a:srgbClr val="000000"/>
                </a:solidFill>
                <a:latin typeface="Arial"/>
              </a:rPr>
              <a:t>sagirat1979@gmail.com</a:t>
            </a:r>
            <a:endParaRPr lang="ru-RU" sz="1800" dirty="0">
              <a:solidFill>
                <a:srgbClr val="000000"/>
              </a:solidFill>
              <a:latin typeface="Arial"/>
            </a:endParaRPr>
          </a:p>
          <a:p>
            <a:pPr algn="l"/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700808"/>
            <a:ext cx="3816424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03079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моя работа\01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-1"/>
            <a:ext cx="7772400" cy="1484785"/>
          </a:xfrm>
        </p:spPr>
        <p:txBody>
          <a:bodyPr/>
          <a:lstStyle/>
          <a:p>
            <a:r>
              <a:rPr lang="ru-RU" dirty="0" smtClean="0"/>
              <a:t>Моя семья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90638" y="1124744"/>
            <a:ext cx="4281562" cy="3465307"/>
          </a:xfrm>
        </p:spPr>
        <p:txBody>
          <a:bodyPr>
            <a:normAutofit/>
          </a:bodyPr>
          <a:lstStyle/>
          <a:p>
            <a:r>
              <a:rPr lang="ru-RU" sz="1900" b="1" i="1" dirty="0">
                <a:solidFill>
                  <a:schemeClr val="tx1"/>
                </a:solidFill>
              </a:rPr>
              <a:t>Я горжусь своей семьей,</a:t>
            </a:r>
            <a:r>
              <a:rPr lang="ru-RU" sz="1900" b="1" dirty="0">
                <a:solidFill>
                  <a:schemeClr val="tx1"/>
                </a:solidFill>
              </a:rPr>
              <a:t/>
            </a:r>
            <a:br>
              <a:rPr lang="ru-RU" sz="1900" b="1" dirty="0">
                <a:solidFill>
                  <a:schemeClr val="tx1"/>
                </a:solidFill>
              </a:rPr>
            </a:br>
            <a:r>
              <a:rPr lang="ru-RU" sz="1900" b="1" i="1" dirty="0">
                <a:solidFill>
                  <a:schemeClr val="tx1"/>
                </a:solidFill>
              </a:rPr>
              <a:t>Вместе мы всегда во всем!</a:t>
            </a:r>
            <a:r>
              <a:rPr lang="ru-RU" sz="1900" b="1" dirty="0">
                <a:solidFill>
                  <a:schemeClr val="tx1"/>
                </a:solidFill>
              </a:rPr>
              <a:t/>
            </a:r>
            <a:br>
              <a:rPr lang="ru-RU" sz="1900" b="1" dirty="0">
                <a:solidFill>
                  <a:schemeClr val="tx1"/>
                </a:solidFill>
              </a:rPr>
            </a:br>
            <a:r>
              <a:rPr lang="ru-RU" sz="1900" b="1" i="1" dirty="0">
                <a:solidFill>
                  <a:schemeClr val="tx1"/>
                </a:solidFill>
              </a:rPr>
              <a:t>Дар волшебный – дружба</a:t>
            </a:r>
            <a:r>
              <a:rPr lang="ru-RU" sz="1900" b="1" dirty="0">
                <a:solidFill>
                  <a:schemeClr val="tx1"/>
                </a:solidFill>
              </a:rPr>
              <a:t/>
            </a:r>
            <a:br>
              <a:rPr lang="ru-RU" sz="1900" b="1" dirty="0">
                <a:solidFill>
                  <a:schemeClr val="tx1"/>
                </a:solidFill>
              </a:rPr>
            </a:br>
            <a:r>
              <a:rPr lang="ru-RU" sz="1900" b="1" i="1" dirty="0">
                <a:solidFill>
                  <a:schemeClr val="tx1"/>
                </a:solidFill>
              </a:rPr>
              <a:t>В семье моей не служба.</a:t>
            </a:r>
            <a:r>
              <a:rPr lang="ru-RU" sz="1900" b="1" dirty="0">
                <a:solidFill>
                  <a:schemeClr val="tx1"/>
                </a:solidFill>
              </a:rPr>
              <a:t/>
            </a:r>
            <a:br>
              <a:rPr lang="ru-RU" sz="1900" b="1" dirty="0">
                <a:solidFill>
                  <a:schemeClr val="tx1"/>
                </a:solidFill>
              </a:rPr>
            </a:br>
            <a:r>
              <a:rPr lang="ru-RU" sz="1900" b="1" i="1" dirty="0">
                <a:solidFill>
                  <a:schemeClr val="tx1"/>
                </a:solidFill>
              </a:rPr>
              <a:t>И в радости, и в горе,</a:t>
            </a:r>
            <a:r>
              <a:rPr lang="ru-RU" sz="1900" b="1" dirty="0">
                <a:solidFill>
                  <a:schemeClr val="tx1"/>
                </a:solidFill>
              </a:rPr>
              <a:t/>
            </a:r>
            <a:br>
              <a:rPr lang="ru-RU" sz="1900" b="1" dirty="0">
                <a:solidFill>
                  <a:schemeClr val="tx1"/>
                </a:solidFill>
              </a:rPr>
            </a:br>
            <a:r>
              <a:rPr lang="ru-RU" sz="1900" b="1" i="1" dirty="0">
                <a:solidFill>
                  <a:schemeClr val="tx1"/>
                </a:solidFill>
              </a:rPr>
              <a:t>На празднике и в поле</a:t>
            </a:r>
            <a:r>
              <a:rPr lang="ru-RU" sz="1900" b="1" dirty="0">
                <a:solidFill>
                  <a:schemeClr val="tx1"/>
                </a:solidFill>
              </a:rPr>
              <a:t/>
            </a:r>
            <a:br>
              <a:rPr lang="ru-RU" sz="1900" b="1" dirty="0">
                <a:solidFill>
                  <a:schemeClr val="tx1"/>
                </a:solidFill>
              </a:rPr>
            </a:br>
            <a:r>
              <a:rPr lang="ru-RU" sz="1900" b="1" i="1" dirty="0">
                <a:solidFill>
                  <a:schemeClr val="tx1"/>
                </a:solidFill>
              </a:rPr>
              <a:t>Мы всегда все вместе,</a:t>
            </a:r>
            <a:r>
              <a:rPr lang="ru-RU" sz="1900" b="1" dirty="0">
                <a:solidFill>
                  <a:schemeClr val="tx1"/>
                </a:solidFill>
              </a:rPr>
              <a:t/>
            </a:r>
            <a:br>
              <a:rPr lang="ru-RU" sz="1900" b="1" dirty="0">
                <a:solidFill>
                  <a:schemeClr val="tx1"/>
                </a:solidFill>
              </a:rPr>
            </a:br>
            <a:r>
              <a:rPr lang="ru-RU" sz="1800" b="1" i="1" dirty="0">
                <a:solidFill>
                  <a:schemeClr val="tx1"/>
                </a:solidFill>
              </a:rPr>
              <a:t>Взрослые и дети.</a:t>
            </a:r>
            <a:r>
              <a:rPr lang="ru-RU" sz="1800" b="1" dirty="0">
                <a:solidFill>
                  <a:schemeClr val="tx1"/>
                </a:solidFill>
              </a:rPr>
              <a:t/>
            </a:r>
            <a:br>
              <a:rPr lang="ru-RU" sz="1800" b="1" dirty="0">
                <a:solidFill>
                  <a:schemeClr val="tx1"/>
                </a:solidFill>
              </a:rPr>
            </a:br>
            <a:r>
              <a:rPr lang="ru-RU" sz="1800" b="1" i="1" dirty="0">
                <a:solidFill>
                  <a:schemeClr val="tx1"/>
                </a:solidFill>
              </a:rPr>
              <a:t>Так вот дружно мы живём</a:t>
            </a:r>
            <a:r>
              <a:rPr lang="ru-RU" sz="1800" b="1" dirty="0">
                <a:solidFill>
                  <a:schemeClr val="tx1"/>
                </a:solidFill>
              </a:rPr>
              <a:t/>
            </a:r>
            <a:br>
              <a:rPr lang="ru-RU" sz="1800" b="1" dirty="0">
                <a:solidFill>
                  <a:schemeClr val="tx1"/>
                </a:solidFill>
              </a:rPr>
            </a:br>
            <a:r>
              <a:rPr lang="ru-RU" sz="1800" b="1" i="1" dirty="0">
                <a:solidFill>
                  <a:schemeClr val="tx1"/>
                </a:solidFill>
              </a:rPr>
              <a:t>В гости вас к себе зовём!</a:t>
            </a:r>
            <a:br>
              <a:rPr lang="ru-RU" sz="1800" b="1" i="1" dirty="0">
                <a:solidFill>
                  <a:schemeClr val="tx1"/>
                </a:solidFill>
              </a:rPr>
            </a:br>
            <a:endParaRPr lang="ru-RU" sz="18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komp\Desktop\IMG_20200304_201516~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6"/>
            <a:ext cx="2016224" cy="3030207"/>
          </a:xfrm>
          <a:prstGeom prst="rect">
            <a:avLst/>
          </a:prstGeom>
          <a:noFill/>
        </p:spPr>
      </p:pic>
      <p:pic>
        <p:nvPicPr>
          <p:cNvPr id="1027" name="Picture 3" descr="C:\Users\komp\Desktop\IMG-20200304-WA00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717032"/>
            <a:ext cx="2639616" cy="1979712"/>
          </a:xfrm>
          <a:prstGeom prst="rect">
            <a:avLst/>
          </a:prstGeom>
          <a:noFill/>
        </p:spPr>
      </p:pic>
      <p:pic>
        <p:nvPicPr>
          <p:cNvPr id="1028" name="Picture 4" descr="C:\Users\komp\Desktop\IMG-20200304-WA00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4077072"/>
            <a:ext cx="2091134" cy="2567090"/>
          </a:xfrm>
          <a:prstGeom prst="rect">
            <a:avLst/>
          </a:prstGeom>
          <a:noFill/>
        </p:spPr>
      </p:pic>
      <p:pic>
        <p:nvPicPr>
          <p:cNvPr id="1029" name="Picture 5" descr="C:\Users\komp\Desktop\IMG-20200304-WA001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3356992"/>
            <a:ext cx="2736304" cy="2736304"/>
          </a:xfrm>
          <a:prstGeom prst="rect">
            <a:avLst/>
          </a:prstGeom>
          <a:noFill/>
        </p:spPr>
      </p:pic>
      <p:pic>
        <p:nvPicPr>
          <p:cNvPr id="1030" name="Picture 6" descr="C:\Users\komp\Desktop\IMG_20190727_13021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96136" y="908720"/>
            <a:ext cx="3096344" cy="23222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11476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моя работа\01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4018"/>
            <a:ext cx="7772400" cy="1624782"/>
          </a:xfrm>
        </p:spPr>
        <p:txBody>
          <a:bodyPr/>
          <a:lstStyle/>
          <a:p>
            <a:r>
              <a:rPr lang="ru-RU" dirty="0" smtClean="0"/>
              <a:t>Моя работа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1104108"/>
            <a:ext cx="3168352" cy="3015991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tx1"/>
                </a:solidFill>
              </a:rPr>
              <a:t>Сколько надо глаз и рук,</a:t>
            </a:r>
          </a:p>
          <a:p>
            <a:r>
              <a:rPr lang="ru-RU" sz="1800" b="1" dirty="0">
                <a:solidFill>
                  <a:schemeClr val="tx1"/>
                </a:solidFill>
              </a:rPr>
              <a:t>Ч</a:t>
            </a:r>
            <a:r>
              <a:rPr lang="ru-RU" sz="1800" b="1" dirty="0" smtClean="0">
                <a:solidFill>
                  <a:schemeClr val="tx1"/>
                </a:solidFill>
              </a:rPr>
              <a:t>тобы </a:t>
            </a:r>
            <a:r>
              <a:rPr lang="ru-RU" sz="1800" b="1" dirty="0">
                <a:solidFill>
                  <a:schemeClr val="tx1"/>
                </a:solidFill>
              </a:rPr>
              <a:t>уследить </a:t>
            </a:r>
            <a:r>
              <a:rPr lang="ru-RU" sz="1800" b="1" dirty="0" smtClean="0">
                <a:solidFill>
                  <a:schemeClr val="tx1"/>
                </a:solidFill>
              </a:rPr>
              <a:t>вокруг.</a:t>
            </a:r>
            <a:endParaRPr lang="ru-RU" sz="1800" b="1" dirty="0">
              <a:solidFill>
                <a:schemeClr val="tx1"/>
              </a:solidFill>
            </a:endParaRPr>
          </a:p>
          <a:p>
            <a:r>
              <a:rPr lang="ru-RU" sz="1800" b="1" dirty="0">
                <a:solidFill>
                  <a:schemeClr val="tx1"/>
                </a:solidFill>
              </a:rPr>
              <a:t>З</a:t>
            </a:r>
            <a:r>
              <a:rPr lang="ru-RU" sz="1800" b="1" dirty="0" smtClean="0">
                <a:solidFill>
                  <a:schemeClr val="tx1"/>
                </a:solidFill>
              </a:rPr>
              <a:t>а </a:t>
            </a:r>
            <a:r>
              <a:rPr lang="ru-RU" sz="1800" b="1" dirty="0">
                <a:solidFill>
                  <a:schemeClr val="tx1"/>
                </a:solidFill>
              </a:rPr>
              <a:t>своими сорванцами -</a:t>
            </a:r>
          </a:p>
          <a:p>
            <a:r>
              <a:rPr lang="ru-RU" sz="1800" b="1" dirty="0">
                <a:solidFill>
                  <a:schemeClr val="tx1"/>
                </a:solidFill>
              </a:rPr>
              <a:t>З</a:t>
            </a:r>
            <a:r>
              <a:rPr lang="ru-RU" sz="1800" b="1" dirty="0" smtClean="0">
                <a:solidFill>
                  <a:schemeClr val="tx1"/>
                </a:solidFill>
              </a:rPr>
              <a:t>олотыми </a:t>
            </a:r>
            <a:r>
              <a:rPr lang="ru-RU" sz="1800" b="1" dirty="0">
                <a:solidFill>
                  <a:schemeClr val="tx1"/>
                </a:solidFill>
              </a:rPr>
              <a:t>леденцами!</a:t>
            </a:r>
          </a:p>
          <a:p>
            <a:r>
              <a:rPr lang="ru-RU" sz="1800" b="1" dirty="0">
                <a:solidFill>
                  <a:schemeClr val="tx1"/>
                </a:solidFill>
              </a:rPr>
              <a:t>Там - смеется, тут - заплачет,</a:t>
            </a:r>
          </a:p>
          <a:p>
            <a:r>
              <a:rPr lang="ru-RU" sz="1800" b="1" dirty="0">
                <a:solidFill>
                  <a:schemeClr val="tx1"/>
                </a:solidFill>
              </a:rPr>
              <a:t>А</a:t>
            </a:r>
            <a:r>
              <a:rPr lang="ru-RU" sz="1800" b="1" dirty="0" smtClean="0">
                <a:solidFill>
                  <a:schemeClr val="tx1"/>
                </a:solidFill>
              </a:rPr>
              <a:t> </a:t>
            </a:r>
            <a:r>
              <a:rPr lang="ru-RU" sz="1800" b="1" dirty="0">
                <a:solidFill>
                  <a:schemeClr val="tx1"/>
                </a:solidFill>
              </a:rPr>
              <a:t>другой на палке скачет...</a:t>
            </a:r>
          </a:p>
          <a:p>
            <a:r>
              <a:rPr lang="ru-RU" sz="1800" b="1" dirty="0">
                <a:solidFill>
                  <a:schemeClr val="tx1"/>
                </a:solidFill>
              </a:rPr>
              <a:t>И не каждый с этим делом</a:t>
            </a:r>
          </a:p>
          <a:p>
            <a:r>
              <a:rPr lang="ru-RU" sz="1800" b="1" dirty="0">
                <a:solidFill>
                  <a:schemeClr val="tx1"/>
                </a:solidFill>
              </a:rPr>
              <a:t>быстро справится, умело.</a:t>
            </a:r>
          </a:p>
          <a:p>
            <a:r>
              <a:rPr lang="ru-RU" sz="1800" b="1" dirty="0">
                <a:solidFill>
                  <a:schemeClr val="tx1"/>
                </a:solidFill>
              </a:rPr>
              <a:t>Воспитатель все успеет:</a:t>
            </a:r>
          </a:p>
          <a:p>
            <a:r>
              <a:rPr lang="ru-RU" sz="1800" b="1" dirty="0">
                <a:solidFill>
                  <a:schemeClr val="tx1"/>
                </a:solidFill>
              </a:rPr>
              <a:t>И</a:t>
            </a:r>
            <a:r>
              <a:rPr lang="ru-RU" sz="1800" b="1" dirty="0" smtClean="0">
                <a:solidFill>
                  <a:schemeClr val="tx1"/>
                </a:solidFill>
              </a:rPr>
              <a:t> </a:t>
            </a:r>
            <a:r>
              <a:rPr lang="ru-RU" sz="1800" b="1" dirty="0">
                <a:solidFill>
                  <a:schemeClr val="tx1"/>
                </a:solidFill>
              </a:rPr>
              <a:t>поймет и пожалеет,</a:t>
            </a:r>
          </a:p>
          <a:p>
            <a:r>
              <a:rPr lang="ru-RU" sz="1800" b="1" dirty="0">
                <a:solidFill>
                  <a:schemeClr val="tx1"/>
                </a:solidFill>
              </a:rPr>
              <a:t>П</a:t>
            </a:r>
            <a:r>
              <a:rPr lang="ru-RU" sz="1800" b="1" dirty="0" smtClean="0">
                <a:solidFill>
                  <a:schemeClr val="tx1"/>
                </a:solidFill>
              </a:rPr>
              <a:t>оцелует </a:t>
            </a:r>
            <a:r>
              <a:rPr lang="ru-RU" sz="1800" b="1" dirty="0">
                <a:solidFill>
                  <a:schemeClr val="tx1"/>
                </a:solidFill>
              </a:rPr>
              <a:t>и накормит,</a:t>
            </a:r>
          </a:p>
          <a:p>
            <a:r>
              <a:rPr lang="ru-RU" sz="1800" b="1" dirty="0">
                <a:solidFill>
                  <a:schemeClr val="tx1"/>
                </a:solidFill>
              </a:rPr>
              <a:t>П</a:t>
            </a:r>
            <a:r>
              <a:rPr lang="ru-RU" sz="1800" b="1" dirty="0" smtClean="0">
                <a:solidFill>
                  <a:schemeClr val="tx1"/>
                </a:solidFill>
              </a:rPr>
              <a:t>еред </a:t>
            </a:r>
            <a:r>
              <a:rPr lang="ru-RU" sz="1800" b="1" dirty="0">
                <a:solidFill>
                  <a:schemeClr val="tx1"/>
                </a:solidFill>
              </a:rPr>
              <a:t>сном он сказку вспомнит.</a:t>
            </a:r>
          </a:p>
          <a:p>
            <a:endParaRPr lang="ru-RU" sz="1800" b="1" dirty="0"/>
          </a:p>
        </p:txBody>
      </p:sp>
      <p:pic>
        <p:nvPicPr>
          <p:cNvPr id="4" name="Picture 2" descr="C:\Users\komp\Desktop\IMG-20200229-WA00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149080"/>
            <a:ext cx="3456384" cy="1944216"/>
          </a:xfrm>
          <a:prstGeom prst="rect">
            <a:avLst/>
          </a:prstGeom>
          <a:noFill/>
        </p:spPr>
      </p:pic>
      <p:pic>
        <p:nvPicPr>
          <p:cNvPr id="5" name="Picture 3" descr="C:\Users\komp\Desktop\IMG-20200229-WA028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1268760"/>
            <a:ext cx="2376264" cy="2376264"/>
          </a:xfrm>
          <a:prstGeom prst="rect">
            <a:avLst/>
          </a:prstGeom>
          <a:noFill/>
        </p:spPr>
      </p:pic>
      <p:pic>
        <p:nvPicPr>
          <p:cNvPr id="6" name="Picture 4" descr="C:\Users\komp\Desktop\фото садик\IMG-20200229-WA017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620688"/>
            <a:ext cx="2483768" cy="2483768"/>
          </a:xfrm>
          <a:prstGeom prst="rect">
            <a:avLst/>
          </a:prstGeom>
          <a:noFill/>
        </p:spPr>
      </p:pic>
      <p:pic>
        <p:nvPicPr>
          <p:cNvPr id="7" name="Picture 5" descr="C:\Users\komp\Desktop\фото садик\IMG-20200229-WA022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3645024"/>
            <a:ext cx="2564904" cy="25649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0570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User\Desktop\моя работа\01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4043" y="0"/>
            <a:ext cx="10140619" cy="7605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620688"/>
            <a:ext cx="5112568" cy="109987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0000"/>
                </a:solidFill>
                <a:latin typeface="PT Sans"/>
              </a:rPr>
              <a:t>Р</a:t>
            </a:r>
            <a:r>
              <a:rPr lang="ru-RU" b="1" i="0" dirty="0" smtClean="0">
                <a:solidFill>
                  <a:srgbClr val="000000"/>
                </a:solidFill>
                <a:effectLst/>
                <a:latin typeface="PT Sans"/>
              </a:rPr>
              <a:t>абота с детьми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PT Sans"/>
              </a:rPr>
              <a:t/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PT Sans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31840" y="1170154"/>
            <a:ext cx="2952328" cy="3498584"/>
          </a:xfrm>
        </p:spPr>
        <p:txBody>
          <a:bodyPr>
            <a:normAutofit fontScale="85000" lnSpcReduction="20000"/>
          </a:bodyPr>
          <a:lstStyle/>
          <a:p>
            <a:pPr algn="l">
              <a:buFont typeface="Arial"/>
              <a:buChar char="•"/>
            </a:pPr>
            <a:r>
              <a:rPr lang="ru-RU" sz="1900" b="1" i="0" dirty="0" smtClean="0">
                <a:solidFill>
                  <a:schemeClr val="tx1"/>
                </a:solidFill>
                <a:effectLst/>
              </a:rPr>
              <a:t>Совместная игровая деятельность воспитателя с ребёнком;</a:t>
            </a:r>
          </a:p>
          <a:p>
            <a:pPr algn="l">
              <a:buFont typeface="Arial"/>
              <a:buChar char="•"/>
            </a:pPr>
            <a:r>
              <a:rPr lang="ru-RU" sz="1900" b="1" i="0" dirty="0" smtClean="0">
                <a:solidFill>
                  <a:schemeClr val="tx1"/>
                </a:solidFill>
                <a:effectLst/>
              </a:rPr>
              <a:t>Проведение интегрированных занятий в игровой форме;</a:t>
            </a:r>
          </a:p>
          <a:p>
            <a:pPr algn="l">
              <a:buFont typeface="Arial"/>
              <a:buChar char="•"/>
            </a:pPr>
            <a:r>
              <a:rPr lang="ru-RU" sz="1900" b="1" i="0" dirty="0" smtClean="0">
                <a:solidFill>
                  <a:schemeClr val="tx1"/>
                </a:solidFill>
                <a:effectLst/>
              </a:rPr>
              <a:t>Создание благоприятной предметно-развивающей среды в группе;</a:t>
            </a:r>
          </a:p>
          <a:p>
            <a:pPr algn="l">
              <a:buFont typeface="Arial"/>
              <a:buChar char="•"/>
            </a:pPr>
            <a:r>
              <a:rPr lang="ru-RU" sz="1900" b="1" i="0" dirty="0" smtClean="0">
                <a:solidFill>
                  <a:schemeClr val="tx1"/>
                </a:solidFill>
                <a:effectLst/>
              </a:rPr>
              <a:t>Самостоятельная деятельность детей по интересам;</a:t>
            </a:r>
          </a:p>
          <a:p>
            <a:pPr algn="l">
              <a:buFont typeface="Arial"/>
              <a:buChar char="•"/>
            </a:pPr>
            <a:r>
              <a:rPr lang="ru-RU" sz="1900" b="1" i="0" dirty="0" smtClean="0">
                <a:solidFill>
                  <a:schemeClr val="tx1"/>
                </a:solidFill>
                <a:effectLst/>
              </a:rPr>
              <a:t>Организация и проведение праздников , развлечений, конкурсов;</a:t>
            </a:r>
          </a:p>
          <a:p>
            <a:endParaRPr lang="ru-RU" dirty="0"/>
          </a:p>
        </p:txBody>
      </p:sp>
      <p:pic>
        <p:nvPicPr>
          <p:cNvPr id="2050" name="Picture 2" descr="C:\Users\komp\Desktop\IMG-20200229-WA01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1124744"/>
            <a:ext cx="2983260" cy="2983260"/>
          </a:xfrm>
          <a:prstGeom prst="rect">
            <a:avLst/>
          </a:prstGeom>
          <a:noFill/>
        </p:spPr>
      </p:pic>
      <p:pic>
        <p:nvPicPr>
          <p:cNvPr id="2051" name="Picture 3" descr="C:\Users\komp\Desktop\IMG-20200229-WA00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4221088"/>
            <a:ext cx="2412776" cy="3217034"/>
          </a:xfrm>
          <a:prstGeom prst="rect">
            <a:avLst/>
          </a:prstGeom>
          <a:noFill/>
        </p:spPr>
      </p:pic>
      <p:pic>
        <p:nvPicPr>
          <p:cNvPr id="2052" name="Picture 4" descr="C:\Users\komp\Desktop\IMG-20200229-WA017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4437112"/>
            <a:ext cx="2952328" cy="2952328"/>
          </a:xfrm>
          <a:prstGeom prst="rect">
            <a:avLst/>
          </a:prstGeom>
          <a:noFill/>
        </p:spPr>
      </p:pic>
      <p:pic>
        <p:nvPicPr>
          <p:cNvPr id="2053" name="Picture 5" descr="C:\Users\komp\Desktop\IMG-20200229-WA029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005064"/>
            <a:ext cx="2623220" cy="2623220"/>
          </a:xfrm>
          <a:prstGeom prst="rect">
            <a:avLst/>
          </a:prstGeom>
          <a:noFill/>
        </p:spPr>
      </p:pic>
      <p:pic>
        <p:nvPicPr>
          <p:cNvPr id="2054" name="Picture 6" descr="C:\Users\komp\Desktop\IMG-20200229-WA030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180528" y="1196752"/>
            <a:ext cx="2623220" cy="26232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95998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моя работа\01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6632"/>
            <a:ext cx="7772400" cy="1368152"/>
          </a:xfrm>
        </p:spPr>
        <p:txBody>
          <a:bodyPr/>
          <a:lstStyle/>
          <a:p>
            <a:r>
              <a:rPr lang="ru-RU" dirty="0" smtClean="0"/>
              <a:t>Работа с родителями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1800" y="1344239"/>
            <a:ext cx="3240360" cy="3153445"/>
          </a:xfrm>
        </p:spPr>
        <p:txBody>
          <a:bodyPr>
            <a:normAutofit fontScale="92500"/>
          </a:bodyPr>
          <a:lstStyle/>
          <a:p>
            <a:pPr algn="l"/>
            <a:r>
              <a:rPr lang="ru-RU" sz="1800" b="1" dirty="0" smtClean="0">
                <a:solidFill>
                  <a:schemeClr val="tx1"/>
                </a:solidFill>
              </a:rPr>
              <a:t>Посещение семей </a:t>
            </a:r>
            <a:r>
              <a:rPr lang="en-US" sz="1800" b="1" dirty="0" smtClean="0">
                <a:solidFill>
                  <a:schemeClr val="tx1"/>
                </a:solidFill>
              </a:rPr>
              <a:t>  </a:t>
            </a:r>
            <a:r>
              <a:rPr lang="ru-RU" sz="1800" b="1" dirty="0" smtClean="0">
                <a:solidFill>
                  <a:schemeClr val="tx1"/>
                </a:solidFill>
              </a:rPr>
              <a:t>воспитанников</a:t>
            </a:r>
            <a:endParaRPr lang="ru-RU" sz="1800" dirty="0">
              <a:solidFill>
                <a:schemeClr val="tx1"/>
              </a:solidFill>
            </a:endParaRPr>
          </a:p>
          <a:p>
            <a:pPr algn="l"/>
            <a:r>
              <a:rPr lang="ru-RU" sz="1800" b="1" dirty="0" smtClean="0">
                <a:solidFill>
                  <a:schemeClr val="tx1"/>
                </a:solidFill>
              </a:rPr>
              <a:t>Родительские собрания</a:t>
            </a:r>
          </a:p>
          <a:p>
            <a:pPr algn="l"/>
            <a:r>
              <a:rPr lang="ru-RU" sz="1800" b="1" dirty="0" smtClean="0">
                <a:solidFill>
                  <a:schemeClr val="tx1"/>
                </a:solidFill>
              </a:rPr>
              <a:t>Совместные виды деятельности</a:t>
            </a:r>
          </a:p>
          <a:p>
            <a:pPr algn="l"/>
            <a:r>
              <a:rPr lang="ru-RU" sz="1800" b="1" dirty="0" smtClean="0">
                <a:solidFill>
                  <a:schemeClr val="tx1"/>
                </a:solidFill>
              </a:rPr>
              <a:t>Консультации</a:t>
            </a:r>
            <a:endParaRPr lang="ru-RU" sz="1800" dirty="0">
              <a:solidFill>
                <a:schemeClr val="tx1"/>
              </a:solidFill>
            </a:endParaRPr>
          </a:p>
          <a:p>
            <a:pPr algn="l"/>
            <a:r>
              <a:rPr lang="ru-RU" sz="1800" b="1" dirty="0" smtClean="0">
                <a:solidFill>
                  <a:schemeClr val="tx1"/>
                </a:solidFill>
              </a:rPr>
              <a:t>Выставки детских работ</a:t>
            </a:r>
          </a:p>
          <a:p>
            <a:pPr algn="l"/>
            <a:r>
              <a:rPr lang="ru-RU" sz="1800" b="1" dirty="0" smtClean="0">
                <a:solidFill>
                  <a:schemeClr val="tx1"/>
                </a:solidFill>
              </a:rPr>
              <a:t>Творческая группа родителей</a:t>
            </a:r>
          </a:p>
          <a:p>
            <a:pPr algn="l"/>
            <a:r>
              <a:rPr lang="ru-RU" sz="1800" b="1" dirty="0" smtClean="0">
                <a:solidFill>
                  <a:schemeClr val="tx1"/>
                </a:solidFill>
              </a:rPr>
              <a:t>Родительский комитет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/>
            </a:r>
            <a:br>
              <a:rPr lang="ru-RU" sz="1800" dirty="0" smtClean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komp\Desktop\IMG-20200304-WA0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221088"/>
            <a:ext cx="3550185" cy="1996979"/>
          </a:xfrm>
          <a:prstGeom prst="rect">
            <a:avLst/>
          </a:prstGeom>
          <a:noFill/>
        </p:spPr>
      </p:pic>
      <p:pic>
        <p:nvPicPr>
          <p:cNvPr id="2051" name="Picture 3" descr="C:\Users\komp\Desktop\IMG-20200304-WA00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1268760"/>
            <a:ext cx="2944327" cy="1656184"/>
          </a:xfrm>
          <a:prstGeom prst="rect">
            <a:avLst/>
          </a:prstGeom>
          <a:noFill/>
        </p:spPr>
      </p:pic>
      <p:pic>
        <p:nvPicPr>
          <p:cNvPr id="2052" name="Picture 4" descr="C:\Users\komp\Desktop\IMG-20200304-WA00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3861048"/>
            <a:ext cx="3728864" cy="2097486"/>
          </a:xfrm>
          <a:prstGeom prst="rect">
            <a:avLst/>
          </a:prstGeom>
          <a:noFill/>
        </p:spPr>
      </p:pic>
      <p:pic>
        <p:nvPicPr>
          <p:cNvPr id="2053" name="Picture 5" descr="C:\Users\komp\Desktop\IMG-20200304-WA001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1340768"/>
            <a:ext cx="2569568" cy="19271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28444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моя работа\01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83568"/>
            <a:ext cx="11388757" cy="85415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19672" y="1"/>
            <a:ext cx="66123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   СПАСИБО ЗА ВНИМАНИЕ</a:t>
            </a:r>
            <a:endParaRPr lang="ru-RU" sz="4400" b="1" dirty="0"/>
          </a:p>
        </p:txBody>
      </p:sp>
      <p:pic>
        <p:nvPicPr>
          <p:cNvPr id="1027" name="Picture 3" descr="C:\Users\komp\Desktop\фото садик\IMG-20200229-WA0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620688"/>
            <a:ext cx="4248472" cy="53765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255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587</TotalTime>
  <Words>189</Words>
  <Application>Microsoft Office PowerPoint</Application>
  <PresentationFormat>Экран (4:3)</PresentationFormat>
  <Paragraphs>39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Биарсланова Сагират Магомедовна.</vt:lpstr>
      <vt:lpstr>Моя семья</vt:lpstr>
      <vt:lpstr>Моя работа </vt:lpstr>
      <vt:lpstr>Работа с детьми </vt:lpstr>
      <vt:lpstr>Работа с родителями</vt:lpstr>
      <vt:lpstr>Слайд 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34</cp:revision>
  <dcterms:created xsi:type="dcterms:W3CDTF">2019-02-25T19:24:03Z</dcterms:created>
  <dcterms:modified xsi:type="dcterms:W3CDTF">2002-01-01T02:31:26Z</dcterms:modified>
</cp:coreProperties>
</file>