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sldSz cx="6858000" cy="9144000" type="screen4x3"/>
  <p:notesSz cx="6888163" cy="100203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Rg st="1" end="10"/>
    <p:penClr>
      <a:srgbClr val="FF0000"/>
    </p:penClr>
  </p:showPr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36" autoAdjust="0"/>
    <p:restoredTop sz="94713" autoAdjust="0"/>
  </p:normalViewPr>
  <p:slideViewPr>
    <p:cSldViewPr>
      <p:cViewPr>
        <p:scale>
          <a:sx n="90" d="100"/>
          <a:sy n="90" d="100"/>
        </p:scale>
        <p:origin x="-1458" y="498"/>
      </p:cViewPr>
      <p:guideLst>
        <p:guide orient="horz" pos="2880"/>
        <p:guide pos="216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оугольный треугольник 9"/>
          <p:cNvSpPr/>
          <p:nvPr/>
        </p:nvSpPr>
        <p:spPr>
          <a:xfrm>
            <a:off x="-1" y="6218863"/>
            <a:ext cx="6863317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Заголовок 8"/>
          <p:cNvSpPr>
            <a:spLocks noGrp="1"/>
          </p:cNvSpPr>
          <p:nvPr>
            <p:ph type="ctrTitle"/>
          </p:nvPr>
        </p:nvSpPr>
        <p:spPr>
          <a:xfrm>
            <a:off x="514350" y="2336802"/>
            <a:ext cx="5829300" cy="243968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Подзаголовок 16"/>
          <p:cNvSpPr>
            <a:spLocks noGrp="1"/>
          </p:cNvSpPr>
          <p:nvPr>
            <p:ph type="subTitle" idx="1"/>
          </p:nvPr>
        </p:nvSpPr>
        <p:spPr>
          <a:xfrm>
            <a:off x="514350" y="4815476"/>
            <a:ext cx="5829300" cy="1599605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grpSp>
        <p:nvGrpSpPr>
          <p:cNvPr id="2" name="Группа 1"/>
          <p:cNvGrpSpPr/>
          <p:nvPr/>
        </p:nvGrpSpPr>
        <p:grpSpPr>
          <a:xfrm>
            <a:off x="-2824" y="6604000"/>
            <a:ext cx="6860824" cy="2549451"/>
            <a:chOff x="-3765" y="4832896"/>
            <a:chExt cx="9147765" cy="2032192"/>
          </a:xfrm>
        </p:grpSpPr>
        <p:sp>
          <p:nvSpPr>
            <p:cNvPr id="7" name="Полилиния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Полилиния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Полилиния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Прямая соединительная линия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Дата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8C9D2424-F245-4326-9B31-CF1971F90662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19" name="Нижний колонтитул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27" name="Номер слайда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CEA09EB8-3D07-4D47-9162-12B38FF859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 dir="in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1975106"/>
            <a:ext cx="6172200" cy="584809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9D2424-F245-4326-9B31-CF1971F90662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EA09EB8-3D07-4D47-9162-12B38FF859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 dir="in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5133010" y="366187"/>
            <a:ext cx="1333103" cy="7457015"/>
          </a:xfrm>
        </p:spPr>
        <p:txBody>
          <a:bodyPr vert="eaVert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342900" y="366188"/>
            <a:ext cx="4743450" cy="7457013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9D2424-F245-4326-9B31-CF1971F90662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EA09EB8-3D07-4D47-9162-12B38FF859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 dir="in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9D2424-F245-4326-9B31-CF1971F90662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EA09EB8-3D07-4D47-9162-12B38FF859B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masterClrMapping/>
  </p:clrMapOvr>
  <p:transition spd="med">
    <p:zoom dir="in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82" y="1412949"/>
            <a:ext cx="5829300" cy="24384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942035" y="3908949"/>
            <a:ext cx="3429000" cy="1939851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9D2424-F245-4326-9B31-CF1971F90662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EA09EB8-3D07-4D47-9162-12B38FF859B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Нашивка 6"/>
          <p:cNvSpPr/>
          <p:nvPr/>
        </p:nvSpPr>
        <p:spPr>
          <a:xfrm>
            <a:off x="2727510" y="4007296"/>
            <a:ext cx="137160" cy="3048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Нашивка 7"/>
          <p:cNvSpPr/>
          <p:nvPr/>
        </p:nvSpPr>
        <p:spPr>
          <a:xfrm>
            <a:off x="2587698" y="4007296"/>
            <a:ext cx="137160" cy="3048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zoom dir="in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42900" y="1975105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86150" y="1975105"/>
            <a:ext cx="3028950" cy="6034617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9D2424-F245-4326-9B31-CF1971F90662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EA09EB8-3D07-4D47-9162-12B38FF859B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Заголовок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zoom dir="in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Сравнение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6172200" cy="1524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7213600"/>
            <a:ext cx="3030141" cy="1016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3"/>
          </p:nvPr>
        </p:nvSpPr>
        <p:spPr>
          <a:xfrm>
            <a:off x="3483770" y="7213600"/>
            <a:ext cx="3031331" cy="1016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Содержимое 4"/>
          <p:cNvSpPr>
            <a:spLocks noGrp="1"/>
          </p:cNvSpPr>
          <p:nvPr>
            <p:ph sz="quarter" idx="2"/>
          </p:nvPr>
        </p:nvSpPr>
        <p:spPr>
          <a:xfrm>
            <a:off x="342900" y="1925726"/>
            <a:ext cx="3030141" cy="5255684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1925726"/>
            <a:ext cx="3031331" cy="5255684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9D2424-F245-4326-9B31-CF1971F90662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EA09EB8-3D07-4D47-9162-12B38FF859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zoom dir="in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9D2424-F245-4326-9B31-CF1971F90662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EA09EB8-3D07-4D47-9162-12B38FF859B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zoom dir="in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8C9D2424-F245-4326-9B31-CF1971F90662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EA09EB8-3D07-4D47-9162-12B38FF859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  <p:transition spd="med">
    <p:zoom dir="in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85800" y="6502400"/>
            <a:ext cx="5611332" cy="6096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3314700" y="7140136"/>
            <a:ext cx="2980944" cy="12192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1"/>
          </p:nvPr>
        </p:nvSpPr>
        <p:spPr>
          <a:xfrm>
            <a:off x="685800" y="365760"/>
            <a:ext cx="5609844" cy="6096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>
          <a:xfrm>
            <a:off x="5045274" y="8543925"/>
            <a:ext cx="1440180" cy="487680"/>
          </a:xfrm>
        </p:spPr>
        <p:txBody>
          <a:bodyPr/>
          <a:lstStyle>
            <a:extLst/>
          </a:lstStyle>
          <a:p>
            <a:fld id="{8C9D2424-F245-4326-9B31-CF1971F90662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CEA09EB8-3D07-4D47-9162-12B38FF859B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  <p:transition spd="med">
    <p:zoom dir="in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55924" y="7257870"/>
            <a:ext cx="5372100" cy="864309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1450" y="253291"/>
            <a:ext cx="6515100" cy="585216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8C9D2424-F245-4326-9B31-CF1971F90662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>
          <a:xfrm>
            <a:off x="3285054" y="8543926"/>
            <a:ext cx="1763011" cy="486833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CEA09EB8-3D07-4D47-9162-12B38FF859B0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1450" y="6486830"/>
            <a:ext cx="6056574" cy="750229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Полилиния 7"/>
          <p:cNvSpPr>
            <a:spLocks/>
          </p:cNvSpPr>
          <p:nvPr/>
        </p:nvSpPr>
        <p:spPr bwMode="auto">
          <a:xfrm>
            <a:off x="537328" y="6669325"/>
            <a:ext cx="2851502" cy="192414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Полилиния 8"/>
          <p:cNvSpPr>
            <a:spLocks/>
          </p:cNvSpPr>
          <p:nvPr/>
        </p:nvSpPr>
        <p:spPr bwMode="auto">
          <a:xfrm>
            <a:off x="-40170" y="7713364"/>
            <a:ext cx="2851502" cy="1117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Прямоугольный треугольник 9"/>
          <p:cNvSpPr>
            <a:spLocks/>
          </p:cNvSpPr>
          <p:nvPr/>
        </p:nvSpPr>
        <p:spPr bwMode="auto">
          <a:xfrm>
            <a:off x="-4532" y="7721671"/>
            <a:ext cx="2551736" cy="1441157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Прямая соединительная линия 10"/>
          <p:cNvCxnSpPr/>
          <p:nvPr/>
        </p:nvCxnSpPr>
        <p:spPr>
          <a:xfrm>
            <a:off x="-6928" y="7716985"/>
            <a:ext cx="2554132" cy="1445844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Нашивка 11"/>
          <p:cNvSpPr/>
          <p:nvPr/>
        </p:nvSpPr>
        <p:spPr>
          <a:xfrm>
            <a:off x="6498084" y="6651253"/>
            <a:ext cx="137160" cy="3048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Нашивка 12"/>
          <p:cNvSpPr/>
          <p:nvPr/>
        </p:nvSpPr>
        <p:spPr>
          <a:xfrm>
            <a:off x="6358272" y="6651253"/>
            <a:ext cx="137160" cy="3048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  <p:transition spd="med">
    <p:zoom dir="in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Полилиния 12"/>
          <p:cNvSpPr>
            <a:spLocks/>
          </p:cNvSpPr>
          <p:nvPr/>
        </p:nvSpPr>
        <p:spPr bwMode="auto">
          <a:xfrm>
            <a:off x="537328" y="6669325"/>
            <a:ext cx="2851502" cy="1924148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Полилиния 11"/>
          <p:cNvSpPr>
            <a:spLocks/>
          </p:cNvSpPr>
          <p:nvPr/>
        </p:nvSpPr>
        <p:spPr bwMode="auto">
          <a:xfrm>
            <a:off x="-40170" y="7713364"/>
            <a:ext cx="2851502" cy="11176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Прямоугольный треугольник 13"/>
          <p:cNvSpPr>
            <a:spLocks/>
          </p:cNvSpPr>
          <p:nvPr/>
        </p:nvSpPr>
        <p:spPr bwMode="auto">
          <a:xfrm>
            <a:off x="-4532" y="7721671"/>
            <a:ext cx="2551736" cy="1441157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Прямая соединительная линия 14"/>
          <p:cNvCxnSpPr/>
          <p:nvPr/>
        </p:nvCxnSpPr>
        <p:spPr>
          <a:xfrm>
            <a:off x="-6928" y="7716985"/>
            <a:ext cx="2554132" cy="1445844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Заголовок 8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Текст 29"/>
          <p:cNvSpPr>
            <a:spLocks noGrp="1"/>
          </p:cNvSpPr>
          <p:nvPr>
            <p:ph type="body" idx="1"/>
          </p:nvPr>
        </p:nvSpPr>
        <p:spPr>
          <a:xfrm>
            <a:off x="342900" y="1975105"/>
            <a:ext cx="6172200" cy="6034617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Дата 9"/>
          <p:cNvSpPr>
            <a:spLocks noGrp="1"/>
          </p:cNvSpPr>
          <p:nvPr>
            <p:ph type="dt" sz="half" idx="2"/>
          </p:nvPr>
        </p:nvSpPr>
        <p:spPr>
          <a:xfrm>
            <a:off x="5045274" y="8543925"/>
            <a:ext cx="1440180" cy="48768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8C9D2424-F245-4326-9B31-CF1971F90662}" type="datetimeFigureOut">
              <a:rPr lang="ru-RU" smtClean="0"/>
              <a:pPr/>
              <a:t>27.03.2019</a:t>
            </a:fld>
            <a:endParaRPr lang="ru-RU"/>
          </a:p>
        </p:txBody>
      </p:sp>
      <p:sp>
        <p:nvSpPr>
          <p:cNvPr id="22" name="Нижний колонтитул 21"/>
          <p:cNvSpPr>
            <a:spLocks noGrp="1"/>
          </p:cNvSpPr>
          <p:nvPr>
            <p:ph type="ftr" sz="quarter" idx="3"/>
          </p:nvPr>
        </p:nvSpPr>
        <p:spPr>
          <a:xfrm>
            <a:off x="3285054" y="8543926"/>
            <a:ext cx="1763011" cy="486833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4"/>
          </p:nvPr>
        </p:nvSpPr>
        <p:spPr>
          <a:xfrm>
            <a:off x="6485454" y="8543926"/>
            <a:ext cx="274320" cy="486833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CEA09EB8-3D07-4D47-9162-12B38FF859B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ransition spd="med">
    <p:zoom dir="in"/>
  </p:transition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666725"/>
            <a:ext cx="5829300" cy="762004"/>
          </a:xfrm>
        </p:spPr>
        <p:txBody>
          <a:bodyPr>
            <a:normAutofit fontScale="9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b="1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Визитная карточка</a:t>
            </a:r>
            <a:endParaRPr lang="ru-RU" b="1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524507"/>
            <a:ext cx="4800600" cy="2762269"/>
          </a:xfrm>
        </p:spPr>
        <p:txBody>
          <a:bodyPr>
            <a:normAutofit/>
          </a:bodyPr>
          <a:lstStyle/>
          <a:p>
            <a:r>
              <a:rPr lang="ru-RU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Шахванова</a:t>
            </a:r>
            <a: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 Тамара </a:t>
            </a:r>
            <a:r>
              <a:rPr lang="ru-RU" b="1" spc="300" dirty="0" err="1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Джайрулаевна</a:t>
            </a:r>
            <a:endParaRPr lang="ru-RU" b="1" spc="300" dirty="0" smtClean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  <a:p>
            <a: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Воспитатель МКДОУ «Пролетарский детский сад» </a:t>
            </a:r>
            <a:endParaRPr lang="ru-RU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pic>
        <p:nvPicPr>
          <p:cNvPr id="4" name="Рисунок 3" descr="C:\Users\Admin\AppData\Local\Microsoft\Windows\Temporary Internet Files\Content.Word\20190320_114600.jpg"/>
          <p:cNvPicPr/>
          <p:nvPr/>
        </p:nvPicPr>
        <p:blipFill>
          <a:blip r:embed="rId2">
            <a:extLst>
              <a:ext uri="{28A0092B-C50C-407E-A947-70E740481C1C}">
                <a14:useLocalDpi xmlns:ve="http://schemas.openxmlformats.org/markup-compatibility/2006" xmlns:m="http://schemas.openxmlformats.org/officeDocument/2006/math" xmlns:wp="http://schemas.openxmlformats.org/drawingml/2006/wordprocessingDrawing" xmlns:wne="http://schemas.microsoft.com/office/word/2006/wordml" xmlns:a14="http://schemas.microsoft.com/office/drawing/2010/main" xmlns:wps="http://schemas.microsoft.com/office/word/2010/wordprocessingShape" xmlns:wpi="http://schemas.microsoft.com/office/word/2010/wordprocessingInk" xmlns:wpg="http://schemas.microsoft.com/office/word/2010/wordprocessingGroup" xmlns:w16se="http://schemas.microsoft.com/office/word/2015/wordml/symex" xmlns:w15="http://schemas.microsoft.com/office/word/2012/wordml" xmlns:w14="http://schemas.microsoft.com/office/word/2010/wordml" xmlns:w="http://schemas.openxmlformats.org/wordprocessingml/2006/main" xmlns:w10="urn:schemas-microsoft-com:office:word" xmlns:wp14="http://schemas.microsoft.com/office/word/2010/wordprocessingDrawing" xmlns:v="urn:schemas-microsoft-com:vml" xmlns:o="urn:schemas-microsoft-com:office:office" xmlns:mc="http://schemas.openxmlformats.org/markup-compatibility/2006" xmlns:cx="http://schemas.microsoft.com/office/drawing/2014/chartex" xmlns:wpc="http://schemas.microsoft.com/office/word/2010/wordprocessingCanvas" xmlns="" xmlns:pic="http://schemas.openxmlformats.org/drawingml/2006/picture" xmlns:lc="http://schemas.openxmlformats.org/drawingml/2006/lockedCanvas" val="0"/>
              </a:ext>
            </a:extLst>
          </a:blip>
          <a:srcRect/>
          <a:stretch>
            <a:fillRect/>
          </a:stretch>
        </p:blipFill>
        <p:spPr bwMode="auto">
          <a:xfrm>
            <a:off x="2018250" y="1619229"/>
            <a:ext cx="2821500" cy="381002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ransition spd="med">
    <p:dissolve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/>
        <p:txBody>
          <a:bodyPr>
            <a:normAutofit/>
            <a:scene3d>
              <a:camera prst="perspectiveHeroicExtremeLeftFacing"/>
              <a:lightRig rig="threePt" dir="t"/>
            </a:scene3d>
          </a:bodyPr>
          <a:lstStyle/>
          <a:p>
            <a:r>
              <a:rPr lang="ru-RU" sz="6600" dirty="0" smtClean="0">
                <a:ln>
                  <a:solidFill>
                    <a:srgbClr val="FF0000"/>
                  </a:solidFill>
                </a:ln>
                <a:solidFill>
                  <a:srgbClr val="7030A0"/>
                </a:solidFill>
              </a:rPr>
              <a:t>   </a:t>
            </a:r>
            <a:r>
              <a:rPr lang="ru-RU" sz="6600" b="1" cap="all" dirty="0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СПАСИБО </a:t>
            </a:r>
          </a:p>
          <a:p>
            <a:r>
              <a:rPr lang="ru-RU" sz="6600" b="1" cap="all" dirty="0" smtClean="0">
                <a:ln w="9000" cmpd="sng">
                  <a:solidFill>
                    <a:srgbClr val="FF0000"/>
                  </a:solidFill>
                  <a:prstDash val="solid"/>
                </a:ln>
                <a:solidFill>
                  <a:srgbClr val="7030A0"/>
                </a:solidFill>
                <a:effectLst>
                  <a:reflection blurRad="12700" stA="28000" endPos="45000" dist="1000" dir="5400000" sy="-100000" algn="bl" rotWithShape="0"/>
                </a:effectLst>
              </a:rPr>
              <a:t>         ЗА  ВНИМАНИЕ!</a:t>
            </a:r>
            <a:endParaRPr lang="ru-RU" sz="6600" b="1" cap="all" dirty="0">
              <a:ln w="9000" cmpd="sng">
                <a:solidFill>
                  <a:srgbClr val="FF0000"/>
                </a:solidFill>
                <a:prstDash val="solid"/>
              </a:ln>
              <a:solidFill>
                <a:srgbClr val="7030A0"/>
              </a:soli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205288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21447" y="1523980"/>
            <a:ext cx="6172200" cy="6739489"/>
          </a:xfrm>
        </p:spPr>
        <p:txBody>
          <a:bodyPr>
            <a:normAutofit fontScale="92500" lnSpcReduction="10000"/>
          </a:bodyPr>
          <a:lstStyle/>
          <a:p>
            <a:r>
              <a:rPr lang="ru-RU" b="1" dirty="0" err="1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Шахванова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Тамара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Джайрулаевна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.</a:t>
            </a:r>
          </a:p>
          <a:p>
            <a:pPr>
              <a:buNone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 </a:t>
            </a:r>
            <a:endParaRPr lang="ru-RU" b="1" dirty="0" smtClean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  <a:p>
            <a:pPr>
              <a:buNone/>
            </a:pP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  -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05.03.1986года рождения</a:t>
            </a:r>
          </a:p>
          <a:p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-Работаю воспитателем в МКДОУ «Пролетарский детский сад» </a:t>
            </a:r>
            <a:r>
              <a:rPr lang="ru-RU" b="1" dirty="0" err="1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Кизлярского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района Республики Дагестан</a:t>
            </a:r>
          </a:p>
          <a:p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-Общий трудовой стаж 2года</a:t>
            </a:r>
          </a:p>
          <a:p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-Стаж педагогической работы 2 года</a:t>
            </a:r>
          </a:p>
          <a:p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-В данном учреждении 1 год</a:t>
            </a:r>
          </a:p>
          <a:p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- Прошла  профессиональную переподготовку </a:t>
            </a:r>
            <a:r>
              <a:rPr lang="ru-RU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по специальности </a:t>
            </a:r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«Воспитатель детей дошкольного возраста» в 2017году.</a:t>
            </a:r>
          </a:p>
          <a:p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  -Прошла курсы педагогической аттестации  в 2016году.</a:t>
            </a:r>
          </a:p>
          <a:p>
            <a:r>
              <a:rPr lang="ru-RU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 </a:t>
            </a:r>
          </a:p>
          <a:p>
            <a:endParaRPr lang="ru-RU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681541"/>
          </a:xfrm>
        </p:spPr>
        <p:txBody>
          <a:bodyPr>
            <a:normAutofit fontScale="90000"/>
          </a:bodyPr>
          <a:lstStyle/>
          <a:p>
            <a:r>
              <a:rPr lang="ru-RU" b="1" cap="all" dirty="0" smtClean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Немного о себе</a:t>
            </a:r>
            <a:endParaRPr lang="ru-RU" b="1" cap="all" dirty="0">
              <a:ln w="9000" cmpd="sng">
                <a:solidFill>
                  <a:schemeClr val="accent4">
                    <a:shade val="50000"/>
                    <a:satMod val="120000"/>
                  </a:schemeClr>
                </a:solidFill>
                <a:prstDash val="solid"/>
              </a:ln>
              <a:gradFill>
                <a:gsLst>
                  <a:gs pos="0">
                    <a:schemeClr val="accent4">
                      <a:shade val="20000"/>
                      <a:satMod val="245000"/>
                    </a:schemeClr>
                  </a:gs>
                  <a:gs pos="43000">
                    <a:schemeClr val="accent4">
                      <a:satMod val="255000"/>
                    </a:schemeClr>
                  </a:gs>
                  <a:gs pos="48000">
                    <a:schemeClr val="accent4">
                      <a:shade val="85000"/>
                      <a:satMod val="255000"/>
                    </a:schemeClr>
                  </a:gs>
                  <a:gs pos="100000">
                    <a:schemeClr val="accent4">
                      <a:shade val="20000"/>
                      <a:satMod val="245000"/>
                    </a:schemeClr>
                  </a:gs>
                </a:gsLst>
                <a:lin ang="5400000"/>
              </a:gradFill>
              <a:effectLst>
                <a:reflection blurRad="12700" stA="28000" endPos="45000" dist="1000" dir="5400000" sy="-100000" algn="bl" rotWithShape="0"/>
              </a:effectLst>
            </a:endParaRPr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7500" lnSpcReduction="20000"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>
              <a:buNone/>
            </a:pPr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      </a:t>
            </a:r>
          </a:p>
          <a:p>
            <a:pPr>
              <a:buNone/>
            </a:pPr>
            <a:endParaRPr lang="ru-RU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  <a:p>
            <a:pPr>
              <a:buNone/>
            </a:pPr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    Я </a:t>
            </a:r>
            <a: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работаю воспитателем </a:t>
            </a:r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в Пролетарском детском саде. Во-первых</a:t>
            </a:r>
            <a: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, хочу сказать, что я очень люблю детей. Мне кажется, что профессия воспитатель детского сада одна из благородных и нужных профессий для людей во всем мире, поэтому я стала работать в детском саду. Мой рабочий день начинается с приёма детей. Казалось бы, приём обычен и постоянен: дети постоянно приходят в группу, включаются в разнообразную деятельность, но только воспитатель способен понять состояние, замыслы и возможные волнения ребёнка. Только воспитатель способен осуществить приём детей так, чтобы создать у них бодрое настроение, желание играть и общаться со сверстниками. </a:t>
            </a:r>
            <a:r>
              <a:rPr lang="ru-RU" b="1" i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Чему </a:t>
            </a:r>
            <a:r>
              <a:rPr lang="ru-RU" b="1" i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я могу сегодня научить детей?</a:t>
            </a:r>
            <a: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 Я хочу научить детей всему: слышать звуки и знать, что бывает круглое, овальное, а что бывает высокое; собирать картинки из кубиков и лепить снеговиков, рисовать, читать стихи и многому другому. Главное для меня – научить детей быть здоровыми, не только физически, но и психологически. Рядом со мной разные дети: дерзкие, неугомонные, застенчивые и робкие, молчуны и болтуны. </a:t>
            </a:r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b="1" i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Что я могу дать детям? </a:t>
            </a:r>
            <a: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Прежде всего – любовь. И я люблю их такими, какие они есть. Воспитатель – это педагог, то есть человек, который учит, помогает познать окружающий мир. И то, насколько этот процесс будет эффективным, зависит от интереса моих маленьких обучаемых. </a:t>
            </a:r>
            <a:r>
              <a:rPr lang="ru-RU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Ведь дети </a:t>
            </a:r>
            <a:r>
              <a:rPr lang="ru-RU" b="1" cap="all" dirty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– это наше будущее! 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729299"/>
          </a:xfrm>
        </p:spPr>
        <p:txBody>
          <a:bodyPr>
            <a:normAutofit/>
            <a:scene3d>
              <a:camera prst="perspectiveRelaxedModerately"/>
              <a:lightRig rig="threePt" dir="t"/>
            </a:scene3d>
          </a:bodyPr>
          <a:lstStyle/>
          <a:p>
            <a:r>
              <a:rPr lang="ru-RU" b="1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Почему я работаю в детском саду</a:t>
            </a:r>
            <a:endParaRPr lang="ru-RU" b="1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 idx="1"/>
          </p:nvPr>
        </p:nvSpPr>
        <p:spPr>
          <a:xfrm>
            <a:off x="428604" y="1975105"/>
            <a:ext cx="6086496" cy="6034617"/>
          </a:xfrm>
        </p:spPr>
        <p:txBody>
          <a:bodyPr>
            <a:normAutofit/>
          </a:bodyPr>
          <a:lstStyle/>
          <a:p>
            <a:pPr algn="r"/>
            <a:r>
              <a:rPr lang="ru-RU" sz="1200" dirty="0" smtClean="0">
                <a:ln>
                  <a:solidFill>
                    <a:srgbClr val="00B0F0"/>
                  </a:solidFill>
                </a:ln>
              </a:rPr>
              <a:t>                                                                                Мой принцип работы:</a:t>
            </a:r>
          </a:p>
          <a:p>
            <a:pPr algn="r"/>
            <a:endParaRPr lang="ru-RU" sz="1200" dirty="0" smtClean="0">
              <a:ln>
                <a:solidFill>
                  <a:srgbClr val="00B0F0"/>
                </a:solidFill>
              </a:ln>
            </a:endParaRPr>
          </a:p>
          <a:p>
            <a:pPr algn="r"/>
            <a:r>
              <a:rPr lang="ru-RU" sz="1200" dirty="0" smtClean="0">
                <a:ln>
                  <a:solidFill>
                    <a:srgbClr val="00B0F0"/>
                  </a:solidFill>
                </a:ln>
              </a:rPr>
              <a:t> </a:t>
            </a:r>
          </a:p>
          <a:p>
            <a:pPr algn="r"/>
            <a:r>
              <a:rPr lang="ru-RU" sz="1200" dirty="0" smtClean="0">
                <a:ln>
                  <a:solidFill>
                    <a:srgbClr val="00B0F0"/>
                  </a:solidFill>
                </a:ln>
              </a:rPr>
              <a:t>                                                                      - не быть назойливой: у каждого свой мир интересов;     </a:t>
            </a:r>
          </a:p>
          <a:p>
            <a:pPr algn="r"/>
            <a:r>
              <a:rPr lang="ru-RU" sz="1200" dirty="0" smtClean="0">
                <a:ln>
                  <a:solidFill>
                    <a:srgbClr val="00B0F0"/>
                  </a:solidFill>
                </a:ln>
              </a:rPr>
              <a:t> </a:t>
            </a:r>
          </a:p>
          <a:p>
            <a:pPr algn="r"/>
            <a:r>
              <a:rPr lang="ru-RU" sz="1200" dirty="0" smtClean="0">
                <a:ln>
                  <a:solidFill>
                    <a:srgbClr val="00B0F0"/>
                  </a:solidFill>
                </a:ln>
              </a:rPr>
              <a:t>                                                                          - давать детям больше самостоятельности и права; выбора;</a:t>
            </a:r>
          </a:p>
          <a:p>
            <a:pPr algn="r"/>
            <a:r>
              <a:rPr lang="ru-RU" sz="1200" dirty="0" smtClean="0">
                <a:ln>
                  <a:solidFill>
                    <a:srgbClr val="00B0F0"/>
                  </a:solidFill>
                </a:ln>
              </a:rPr>
              <a:t> </a:t>
            </a:r>
          </a:p>
          <a:p>
            <a:pPr algn="r"/>
            <a:r>
              <a:rPr lang="ru-RU" sz="1200" dirty="0" smtClean="0">
                <a:ln>
                  <a:solidFill>
                    <a:srgbClr val="00B0F0"/>
                  </a:solidFill>
                </a:ln>
              </a:rPr>
              <a:t>                                                                           - уметь вставать на позицию ребёнка, видеть в нём и личность; индивидуальность</a:t>
            </a:r>
          </a:p>
          <a:p>
            <a:pPr algn="r"/>
            <a:r>
              <a:rPr lang="ru-RU" sz="1200" dirty="0" smtClean="0">
                <a:ln>
                  <a:solidFill>
                    <a:srgbClr val="00B0F0"/>
                  </a:solidFill>
                </a:ln>
              </a:rPr>
              <a:t>                                                                                 - помогать ребёнку, быть социально значимым и успешным;</a:t>
            </a:r>
          </a:p>
          <a:p>
            <a:pPr algn="r"/>
            <a:r>
              <a:rPr lang="ru-RU" sz="1200" dirty="0" smtClean="0">
                <a:ln>
                  <a:solidFill>
                    <a:srgbClr val="00B0F0"/>
                  </a:solidFill>
                </a:ln>
              </a:rPr>
              <a:t> </a:t>
            </a:r>
          </a:p>
          <a:p>
            <a:pPr algn="r"/>
            <a:r>
              <a:rPr lang="ru-RU" sz="1200" dirty="0" smtClean="0">
                <a:ln>
                  <a:solidFill>
                    <a:srgbClr val="00B0F0"/>
                  </a:solidFill>
                </a:ln>
              </a:rPr>
              <a:t>                                                                                                                                   - всё новое – это </a:t>
            </a:r>
            <a:r>
              <a:rPr lang="ru-RU" sz="1200" dirty="0" smtClean="0">
                <a:ln>
                  <a:solidFill>
                    <a:srgbClr val="00B0F0"/>
                  </a:solidFill>
                </a:ln>
              </a:rPr>
              <a:t>интересно</a:t>
            </a:r>
            <a:r>
              <a:rPr lang="ru-RU" sz="1200" dirty="0" smtClean="0"/>
              <a:t>!</a:t>
            </a:r>
            <a:endParaRPr lang="ru-RU" sz="1200" dirty="0" smtClean="0"/>
          </a:p>
          <a:p>
            <a:endParaRPr lang="ru-RU" sz="1200" dirty="0"/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effectLst>
            <a:innerShdw blurRad="63500" dist="50800" dir="10800000">
              <a:prstClr val="black">
                <a:alpha val="50000"/>
              </a:prstClr>
            </a:innerShdw>
          </a:effectLst>
        </p:spPr>
        <p:txBody>
          <a:bodyPr>
            <a:norm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r>
              <a:rPr lang="ru-RU" sz="3600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      </a:t>
            </a:r>
            <a:r>
              <a:rPr lang="ru-RU" sz="3600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glow rad="228600">
                    <a:schemeClr val="accent2">
                      <a:satMod val="175000"/>
                      <a:alpha val="40000"/>
                    </a:schemeClr>
                  </a:glow>
                  <a:reflection blurRad="12700" stA="50000" endPos="50000" dist="5000" dir="5400000" sy="-100000" rotWithShape="0"/>
                </a:effectLst>
              </a:rPr>
              <a:t>Мои принципы работы</a:t>
            </a:r>
            <a:endParaRPr lang="ru-RU" sz="3600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glow rad="228600">
                  <a:schemeClr val="accent2">
                    <a:satMod val="175000"/>
                    <a:alpha val="40000"/>
                  </a:schemeClr>
                </a:glow>
                <a:reflection blurRad="12700" stA="50000" endPos="50000" dist="5000" dir="5400000" sy="-100000" rotWithShape="0"/>
              </a:effectLst>
            </a:endParaRPr>
          </a:p>
        </p:txBody>
      </p:sp>
      <p:pic>
        <p:nvPicPr>
          <p:cNvPr id="4" name="Рисунок 3" descr="C:\Users\user180118\AppData\Local\Microsoft\Windows\Temporary Internet Files\Content.Word\20181024_105028.jpg"/>
          <p:cNvPicPr/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89339" y="2095483"/>
            <a:ext cx="2732504" cy="52387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750471" y="2095484"/>
            <a:ext cx="2839661" cy="4801314"/>
          </a:xfrm>
          <a:prstGeom prst="rect">
            <a:avLst/>
          </a:prstGeom>
        </p:spPr>
        <p:txBody>
          <a:bodyPr wrap="square">
            <a:spAutoFit/>
            <a:scene3d>
              <a:camera prst="isometricLeftDown"/>
              <a:lightRig rig="threePt" dir="t"/>
            </a:scene3d>
          </a:bodyPr>
          <a:lstStyle/>
          <a:p>
            <a:r>
              <a:rPr lang="ru-RU" b="1" cap="all" dirty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Какая сила в маленькой руке!</a:t>
            </a:r>
            <a:r>
              <a:rPr lang="ru-RU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Малыш идет, переступают ножки,</a:t>
            </a:r>
            <a:r>
              <a:rPr lang="ru-RU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Он весь мой мир, зажатый в кулаке,</a:t>
            </a:r>
            <a:r>
              <a:rPr lang="ru-RU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Шагающий со мною по дорожке.</a:t>
            </a:r>
            <a:r>
              <a:rPr lang="ru-RU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И я, имеющая стаж и дом,</a:t>
            </a:r>
            <a:r>
              <a:rPr lang="ru-RU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Друзей, авансы и получки…</a:t>
            </a:r>
            <a:r>
              <a:rPr lang="ru-RU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Сейчас иду и думаю о том,</a:t>
            </a:r>
            <a:r>
              <a:rPr lang="ru-RU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/>
            </a:r>
            <a:br>
              <a:rPr lang="ru-RU" b="1" cap="all" dirty="0" smtClean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</a:br>
            <a:r>
              <a:rPr lang="ru-RU" b="1" cap="all" dirty="0">
                <a:ln w="9000" cmpd="sng">
                  <a:solidFill>
                    <a:srgbClr val="FFFF00"/>
                  </a:solidFill>
                  <a:prstDash val="solid"/>
                </a:ln>
                <a:gradFill>
                  <a:gsLst>
                    <a:gs pos="0">
                      <a:schemeClr val="accent4">
                        <a:shade val="20000"/>
                        <a:satMod val="245000"/>
                      </a:schemeClr>
                    </a:gs>
                    <a:gs pos="43000">
                      <a:schemeClr val="accent4">
                        <a:satMod val="255000"/>
                      </a:schemeClr>
                    </a:gs>
                    <a:gs pos="48000">
                      <a:schemeClr val="accent4">
                        <a:shade val="85000"/>
                        <a:satMod val="255000"/>
                      </a:schemeClr>
                    </a:gs>
                    <a:gs pos="100000">
                      <a:schemeClr val="accent4">
                        <a:shade val="20000"/>
                        <a:satMod val="245000"/>
                      </a:schemeClr>
                    </a:gs>
                  </a:gsLst>
                  <a:lin ang="5400000"/>
                </a:gradFill>
                <a:effectLst>
                  <a:reflection blurRad="12700" stA="28000" endPos="45000" dist="1000" dir="5400000" sy="-100000" algn="bl" rotWithShape="0"/>
                </a:effectLst>
              </a:rPr>
              <a:t>Что нет опоры, крепче этой ручки..</a:t>
            </a:r>
          </a:p>
        </p:txBody>
      </p:sp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      Мои воспитанники</a:t>
            </a:r>
            <a:endParaRPr lang="ru-RU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4" name="Содержимое 3" descr="C:\Users\user180118\AppData\Local\Microsoft\Windows\Temporary Internet Files\Content.Word\IMG-20181209-WA0029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603952" y="1974851"/>
            <a:ext cx="3200098" cy="603461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/>
            <a:scene3d>
              <a:camera prst="perspectiveRelaxed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2400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Представление моего педагогического опыта работы</a:t>
            </a:r>
            <a:endParaRPr lang="ru-RU" sz="2400" cap="all" dirty="0">
              <a:ln/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1026" name="Picture 2" descr="C:\Users\user180118\Desktop\Проекты\20180914_092113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21447" y="1974851"/>
            <a:ext cx="2839661" cy="6034616"/>
          </a:xfrm>
          <a:prstGeom prst="rect">
            <a:avLst/>
          </a:prstGeom>
          <a:noFill/>
        </p:spPr>
      </p:pic>
      <p:pic>
        <p:nvPicPr>
          <p:cNvPr id="1027" name="Picture 3" descr="C:\Users\user180118\Desktop\Проекты\20180914_09255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375421" y="2000232"/>
            <a:ext cx="3161132" cy="6000792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10037"/>
          </a:xfrm>
        </p:spPr>
        <p:txBody>
          <a:bodyPr>
            <a:normAutofit fontScale="90000"/>
          </a:bodyPr>
          <a:lstStyle/>
          <a:p>
            <a:endParaRPr lang="ru-RU" dirty="0"/>
          </a:p>
        </p:txBody>
      </p:sp>
      <p:pic>
        <p:nvPicPr>
          <p:cNvPr id="2050" name="Picture 2" descr="C:\Users\user180118\Desktop\Проекты\20190221_11501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604" y="1047726"/>
            <a:ext cx="2732504" cy="3905277"/>
          </a:xfrm>
          <a:prstGeom prst="rect">
            <a:avLst/>
          </a:prstGeom>
          <a:noFill/>
        </p:spPr>
      </p:pic>
      <p:pic>
        <p:nvPicPr>
          <p:cNvPr id="2051" name="Picture 3" descr="C:\Users\user180118\Desktop\Проекты\20190225_10042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429000" y="1047726"/>
            <a:ext cx="3161132" cy="3905277"/>
          </a:xfrm>
          <a:prstGeom prst="rect">
            <a:avLst/>
          </a:prstGeom>
          <a:noFill/>
        </p:spPr>
      </p:pic>
      <p:pic>
        <p:nvPicPr>
          <p:cNvPr id="2052" name="Picture 4" descr="C:\Users\user180118\Desktop\Проекты\20190226_20041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75224" y="5238755"/>
            <a:ext cx="3000396" cy="3429024"/>
          </a:xfrm>
          <a:prstGeom prst="rect">
            <a:avLst/>
          </a:prstGeom>
          <a:noFill/>
        </p:spPr>
      </p:pic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  <a:scene3d>
              <a:camera prst="orthographicFront"/>
              <a:lightRig rig="brightRoom" dir="t"/>
            </a:scene3d>
            <a:sp3d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sz="3200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       Работа с родителями</a:t>
            </a:r>
            <a:br>
              <a:rPr lang="ru-RU" sz="3200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</a:br>
            <a:r>
              <a:rPr lang="ru-RU" sz="1600" cap="all" dirty="0" smtClean="0">
                <a:ln/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</a:t>
            </a:r>
            <a:r>
              <a:rPr lang="ru-RU" sz="1600" cap="all" dirty="0" smtClean="0">
                <a:ln>
                  <a:solidFill>
                    <a:schemeClr val="accent5">
                      <a:lumMod val="50000"/>
                    </a:schemeClr>
                  </a:solidFill>
                </a:ln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Несмотря на занятость , родители тоже могут развлекаться</a:t>
            </a:r>
            <a:endParaRPr lang="ru-RU" sz="1600" cap="all" dirty="0">
              <a:ln>
                <a:solidFill>
                  <a:schemeClr val="accent5">
                    <a:lumMod val="50000"/>
                  </a:schemeClr>
                </a:solidFill>
              </a:ln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4" name="Содержимое 3" descr="C:\Users\user180118\AppData\Local\Microsoft\Windows\Temporary Internet Files\Content.Word\IMG-20181130-WA0064.jpg"/>
          <p:cNvPicPr>
            <a:picLocks noGrp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428604" y="1904981"/>
            <a:ext cx="2625347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5" name="Рисунок 4" descr="C:\Users\user180118\AppData\Local\Microsoft\Windows\Temporary Internet Files\Content.Word\20181208_145208.jpg"/>
          <p:cNvPicPr/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161107" y="1904981"/>
            <a:ext cx="2625347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/>
        <p:txBody>
          <a:bodyPr>
            <a:scene3d>
              <a:camera prst="isometricOffAxis1Right"/>
              <a:lightRig rig="brightRoom" dir="t"/>
            </a:scene3d>
            <a:sp3d extrusionH="57150" contourW="6350" prstMaterial="plastic">
              <a:bevelT w="20320" h="20320" prst="angle"/>
              <a:contourClr>
                <a:schemeClr val="accent1">
                  <a:tint val="100000"/>
                  <a:shade val="100000"/>
                  <a:hueMod val="100000"/>
                  <a:satMod val="100000"/>
                </a:schemeClr>
              </a:contourClr>
            </a:sp3d>
          </a:bodyPr>
          <a:lstStyle/>
          <a:p>
            <a:r>
              <a:rPr lang="ru-RU" cap="all" dirty="0" smtClean="0">
                <a:ln>
                  <a:solidFill>
                    <a:schemeClr val="accent2">
                      <a:lumMod val="75000"/>
                    </a:schemeClr>
                  </a:solidFill>
                </a:ln>
                <a:solidFill>
                  <a:schemeClr val="accent1"/>
                </a:solidFill>
                <a:effectLst>
                  <a:outerShdw blurRad="19685" dist="12700" dir="5400000" algn="tl" rotWithShape="0">
                    <a:schemeClr val="accent1">
                      <a:satMod val="130000"/>
                      <a:alpha val="60000"/>
                    </a:schemeClr>
                  </a:outerShdw>
                  <a:reflection blurRad="10000" stA="55000" endPos="48000" dist="500" dir="5400000" sy="-100000" algn="bl" rotWithShape="0"/>
                </a:effectLst>
              </a:rPr>
              <a:t>           Моя семья</a:t>
            </a:r>
            <a:endParaRPr lang="ru-RU" cap="all" dirty="0">
              <a:ln>
                <a:solidFill>
                  <a:schemeClr val="accent2">
                    <a:lumMod val="75000"/>
                  </a:schemeClr>
                </a:solidFill>
              </a:ln>
              <a:solidFill>
                <a:schemeClr val="accent1"/>
              </a:solidFill>
              <a:effectLst>
                <a:outerShdw blurRad="19685" dist="12700" dir="5400000" algn="tl" rotWithShape="0">
                  <a:schemeClr val="accent1">
                    <a:satMod val="130000"/>
                    <a:alpha val="60000"/>
                  </a:schemeClr>
                </a:outerShdw>
                <a:reflection blurRad="10000" stA="55000" endPos="48000" dist="500" dir="5400000" sy="-100000" algn="bl" rotWithShape="0"/>
              </a:effectLst>
            </a:endParaRPr>
          </a:p>
        </p:txBody>
      </p:sp>
      <p:pic>
        <p:nvPicPr>
          <p:cNvPr id="3075" name="Picture 3" descr="C:\Users\user180118\Desktop\Новая папка\моба 509.jpg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35761" y="1523978"/>
            <a:ext cx="2518190" cy="3238523"/>
          </a:xfrm>
          <a:prstGeom prst="rect">
            <a:avLst/>
          </a:prstGeom>
          <a:noFill/>
        </p:spPr>
      </p:pic>
      <p:pic>
        <p:nvPicPr>
          <p:cNvPr id="3076" name="Picture 4" descr="C:\Users\user180118\Desktop\Новая папка\20140527_075321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214686" y="1523981"/>
            <a:ext cx="2839661" cy="3238521"/>
          </a:xfrm>
          <a:prstGeom prst="rect">
            <a:avLst/>
          </a:prstGeom>
          <a:noFill/>
        </p:spPr>
      </p:pic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21645" y="4857752"/>
            <a:ext cx="3214710" cy="381002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  <p:transition spd="med">
    <p:zoom dir="in"/>
  </p:transition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Открытая">
  <a:themeElements>
    <a:clrScheme name="Открытая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Открытая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Открытая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137</TotalTime>
  <Words>86</Words>
  <Application>Microsoft Office PowerPoint</Application>
  <PresentationFormat>Экран (4:3)</PresentationFormat>
  <Paragraphs>37</Paragraphs>
  <Slides>10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1" baseType="lpstr">
      <vt:lpstr>Открытая</vt:lpstr>
      <vt:lpstr>Визитная карточка</vt:lpstr>
      <vt:lpstr>Немного о себе</vt:lpstr>
      <vt:lpstr>Почему я работаю в детском саду</vt:lpstr>
      <vt:lpstr>      Мои принципы работы</vt:lpstr>
      <vt:lpstr>        Мои воспитанники</vt:lpstr>
      <vt:lpstr>Представление моего педагогического опыта работы</vt:lpstr>
      <vt:lpstr>Слайд 7</vt:lpstr>
      <vt:lpstr>         Работа с родителями  Несмотря на занятость , родители тоже могут развлекаться</vt:lpstr>
      <vt:lpstr>           Моя семья</vt:lpstr>
      <vt:lpstr>Слайд 10</vt:lpstr>
    </vt:vector>
  </TitlesOfParts>
  <Company>Reanimator Extreme Edition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Визитная карточка</dc:title>
  <dc:creator>user180118</dc:creator>
  <cp:lastModifiedBy>й</cp:lastModifiedBy>
  <cp:revision>15</cp:revision>
  <dcterms:created xsi:type="dcterms:W3CDTF">2019-03-26T17:58:25Z</dcterms:created>
  <dcterms:modified xsi:type="dcterms:W3CDTF">2019-03-27T15:20:17Z</dcterms:modified>
</cp:coreProperties>
</file>